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44" r:id="rId10"/>
    <p:sldId id="343" r:id="rId11"/>
    <p:sldId id="345" r:id="rId12"/>
    <p:sldId id="342" r:id="rId13"/>
    <p:sldId id="348" r:id="rId14"/>
    <p:sldId id="349" r:id="rId15"/>
    <p:sldId id="351" r:id="rId16"/>
    <p:sldId id="354" r:id="rId17"/>
    <p:sldId id="352" r:id="rId18"/>
    <p:sldId id="347" r:id="rId19"/>
    <p:sldId id="350" r:id="rId20"/>
    <p:sldId id="356" r:id="rId21"/>
    <p:sldId id="353" r:id="rId22"/>
    <p:sldId id="355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4"/>
            <p14:sldId id="343"/>
            <p14:sldId id="345"/>
            <p14:sldId id="342"/>
            <p14:sldId id="348"/>
            <p14:sldId id="349"/>
            <p14:sldId id="351"/>
            <p14:sldId id="354"/>
            <p14:sldId id="352"/>
            <p14:sldId id="347"/>
            <p14:sldId id="350"/>
            <p14:sldId id="356"/>
            <p14:sldId id="353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0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nadoweb.org/en/sta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DwrYo_YU9w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Tornado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092544"/>
            <a:ext cx="3624649" cy="25114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Web Frameworks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Basic Handler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Static Content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GET, POST, and more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057C1-D8A8-4100-9D34-D3E66BDAD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14350"/>
            <a:ext cx="4928432" cy="32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15B9-F49B-4EF1-8518-8ED24F42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7151"/>
            <a:ext cx="5029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D1C05-02F9-41F6-9233-A0357AD9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75036-40C9-4E23-8C34-AEFC994AB1C9}"/>
              </a:ext>
            </a:extLst>
          </p:cNvPr>
          <p:cNvSpPr/>
          <p:nvPr/>
        </p:nvSpPr>
        <p:spPr>
          <a:xfrm>
            <a:off x="228600" y="209550"/>
            <a:ext cx="586740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.set_status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"Oh Yeah"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"My-Personal-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"TOPHER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A9031-20A5-49E4-89B1-4729F4AB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55076"/>
            <a:ext cx="4909666" cy="2687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40ACE-C0F2-4244-9762-4E3E854BF24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376490"/>
            <a:ext cx="990600" cy="137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EEA53F-1986-490F-BE4A-428089692E31}"/>
              </a:ext>
            </a:extLst>
          </p:cNvPr>
          <p:cNvSpPr/>
          <p:nvPr/>
        </p:nvSpPr>
        <p:spPr>
          <a:xfrm>
            <a:off x="3581400" y="3750468"/>
            <a:ext cx="1143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D47395-BBA1-49AA-A0B0-54BCFE0F3D35}"/>
              </a:ext>
            </a:extLst>
          </p:cNvPr>
          <p:cNvSpPr/>
          <p:nvPr/>
        </p:nvSpPr>
        <p:spPr>
          <a:xfrm>
            <a:off x="3581400" y="4429083"/>
            <a:ext cx="1524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98BDC-9E9D-40F3-8BE9-B6BF45F43040}"/>
              </a:ext>
            </a:extLst>
          </p:cNvPr>
          <p:cNvSpPr/>
          <p:nvPr/>
        </p:nvSpPr>
        <p:spPr>
          <a:xfrm>
            <a:off x="3581400" y="3975428"/>
            <a:ext cx="18288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B241-3C12-416E-BF15-C27E3C1C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53F0-710A-4C0D-9FED-E7D71136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25D7F-3DEB-40EE-9CC9-2FAC59535286}"/>
              </a:ext>
            </a:extLst>
          </p:cNvPr>
          <p:cNvSpPr/>
          <p:nvPr/>
        </p:nvSpPr>
        <p:spPr>
          <a:xfrm>
            <a:off x="228600" y="361951"/>
            <a:ext cx="5867400" cy="1234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"Content-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"application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json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'{"name":"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"numbers":[7,8,9]}'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A5131-B511-4170-9A99-B340CFFC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29739"/>
            <a:ext cx="4572000" cy="30614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43C5-348D-4BDF-9185-BD2BE12F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38657"/>
            <a:ext cx="3419048" cy="181904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84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DBD-BFA1-4D49-9F5C-35483809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257800" cy="609600"/>
          </a:xfrm>
        </p:spPr>
        <p:txBody>
          <a:bodyPr/>
          <a:lstStyle/>
          <a:p>
            <a:r>
              <a:rPr lang="en-US" dirty="0"/>
              <a:t>URL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D0578-2780-4A16-AABB-790BF7F0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C3C81-CAA5-45BC-9D17-DDCAE797D71A}"/>
              </a:ext>
            </a:extLst>
          </p:cNvPr>
          <p:cNvSpPr/>
          <p:nvPr/>
        </p:nvSpPr>
        <p:spPr>
          <a:xfrm>
            <a:off x="228600" y="510463"/>
            <a:ext cx="5105400" cy="302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first, second):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(first==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 Chris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+first+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+second+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"/complex/(.*)/(.*)"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  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64BB9-362B-4DA0-B9C5-926F896A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67" y="352426"/>
            <a:ext cx="2666667" cy="7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9BDE-C599-4E01-A3BC-D0B5BE39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67" y="1050500"/>
            <a:ext cx="2666667" cy="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62009-AFCE-4027-9A06-36EFBC7F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1" y="1638386"/>
            <a:ext cx="1742857" cy="33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6CB9C-0F66-43C6-B0F6-AB1A140E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65" y="2002909"/>
            <a:ext cx="2666667" cy="4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096001-D907-4757-AE32-265BD06D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5" y="2524132"/>
            <a:ext cx="2076190" cy="314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5461FB-B88B-43D8-BED2-F59471A47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834" y="3029836"/>
            <a:ext cx="1371429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BA170-2041-4F9E-B266-1132B038B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478399"/>
            <a:ext cx="2000000" cy="304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69707-B41D-4F66-A337-827B32EC9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834" y="3884102"/>
            <a:ext cx="2304762" cy="352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9232C-3B9E-4927-9DBA-EF5CA172A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746006"/>
            <a:ext cx="2504762" cy="314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64470-D266-47FC-9E28-CD830B10E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093617"/>
            <a:ext cx="2095238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2F93-05D0-45AA-BF3D-49B4238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3118-37C7-4EA3-B7F2-4DD34BA6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05450-DCEB-4711-9B67-752A4F2A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3" y="752826"/>
            <a:ext cx="5133333" cy="14666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26A095-A0B9-4CB2-915D-763B1944AB6C}"/>
              </a:ext>
            </a:extLst>
          </p:cNvPr>
          <p:cNvSpPr/>
          <p:nvPr/>
        </p:nvSpPr>
        <p:spPr>
          <a:xfrm>
            <a:off x="252733" y="2305568"/>
            <a:ext cx="4572000" cy="16732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4E6BB-F1F0-4DDF-89A1-E2E00446E4E9}"/>
              </a:ext>
            </a:extLst>
          </p:cNvPr>
          <p:cNvSpPr/>
          <p:nvPr/>
        </p:nvSpPr>
        <p:spPr>
          <a:xfrm>
            <a:off x="2667000" y="4104004"/>
            <a:ext cx="4572000" cy="738664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{'a': [''], 'c': ['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'], 'b': ['1', '2']}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:2: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:[u'1', u'2']: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22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199C-6E22-4C57-A25A-46684D83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EF401-4802-4250-B569-B37D9AFB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FD6FC-191C-427F-8953-9C4C4885A060}"/>
              </a:ext>
            </a:extLst>
          </p:cNvPr>
          <p:cNvSpPr/>
          <p:nvPr/>
        </p:nvSpPr>
        <p:spPr>
          <a:xfrm>
            <a:off x="762000" y="1809750"/>
            <a:ext cx="67056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"b",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31F2C-C417-49E7-A3A6-90522D66067E}"/>
              </a:ext>
            </a:extLst>
          </p:cNvPr>
          <p:cNvCxnSpPr>
            <a:cxnSpLocks/>
          </p:cNvCxnSpPr>
          <p:nvPr/>
        </p:nvCxnSpPr>
        <p:spPr>
          <a:xfrm flipH="1">
            <a:off x="5161006" y="1836523"/>
            <a:ext cx="1600200" cy="990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7A9653-09A2-4814-A820-2164CB4693F4}"/>
              </a:ext>
            </a:extLst>
          </p:cNvPr>
          <p:cNvSpPr txBox="1"/>
          <p:nvPr/>
        </p:nvSpPr>
        <p:spPr>
          <a:xfrm>
            <a:off x="5334000" y="120015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dirty="0">
                <a:solidFill>
                  <a:srgbClr val="C00000"/>
                </a:solidFill>
              </a:rPr>
              <a:t> returns this default if the parameter is missing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9B16-89EB-4F5D-835A-A388ACEF309D}"/>
              </a:ext>
            </a:extLst>
          </p:cNvPr>
          <p:cNvSpPr txBox="1"/>
          <p:nvPr/>
        </p:nvSpPr>
        <p:spPr>
          <a:xfrm>
            <a:off x="5486400" y="38552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raises an exception if the default is not given</a:t>
            </a:r>
          </a:p>
        </p:txBody>
      </p:sp>
    </p:spTree>
    <p:extLst>
      <p:ext uri="{BB962C8B-B14F-4D97-AF65-F5344CB8AC3E}">
        <p14:creationId xmlns:p14="http://schemas.microsoft.com/office/powerpoint/2010/main" val="26003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F9-EA01-4BE1-BCD1-589DC8CA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57151"/>
            <a:ext cx="5791200" cy="609600"/>
          </a:xfrm>
        </p:spPr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A29ED-58D8-4021-85CF-E9897C32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C8A4F-182E-4ACB-A26F-CF9E8A99C736}"/>
              </a:ext>
            </a:extLst>
          </p:cNvPr>
          <p:cNvSpPr/>
          <p:nvPr/>
        </p:nvSpPr>
        <p:spPr>
          <a:xfrm>
            <a:off x="133350" y="104775"/>
            <a:ext cx="4572000" cy="245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Name: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School: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hmtl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564A2-25DF-4F15-88BF-DBC135B0ADE0}"/>
              </a:ext>
            </a:extLst>
          </p:cNvPr>
          <p:cNvSpPr/>
          <p:nvPr/>
        </p:nvSpPr>
        <p:spPr>
          <a:xfrm>
            <a:off x="247650" y="2657118"/>
            <a:ext cx="4876800" cy="22331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4AF6-3A2A-49AB-9CFA-97DBB0FC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888397"/>
            <a:ext cx="2362200" cy="15470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772C9-ECF2-4C1A-A878-F1DFF1186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35177"/>
            <a:ext cx="2371725" cy="9074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D6CFBA-3426-4CB8-AB97-83B5C782FE3F}"/>
              </a:ext>
            </a:extLst>
          </p:cNvPr>
          <p:cNvSpPr/>
          <p:nvPr/>
        </p:nvSpPr>
        <p:spPr>
          <a:xfrm>
            <a:off x="5410200" y="2944967"/>
            <a:ext cx="3514725" cy="646331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{'school':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'], 'name':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’]}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chris&amp;school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2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C224-6A33-4A6F-872B-D4210739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99A7-0714-495D-A852-860603E3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C5301-7B12-4D8C-931E-C1FD2CED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19150"/>
            <a:ext cx="7074594" cy="40150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373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F90C-9E28-4142-ACB4-365F077D9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95" y="1733550"/>
            <a:ext cx="3179805" cy="23152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Code up a tornado server that serves out an index.html file with a simple form in it.</a:t>
            </a:r>
          </a:p>
          <a:p>
            <a:r>
              <a:rPr lang="en-US" dirty="0"/>
              <a:t>The form has two numbers and a submit button.</a:t>
            </a:r>
          </a:p>
          <a:p>
            <a:r>
              <a:rPr lang="en-US" dirty="0"/>
              <a:t>The server adds the two numbers and returns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http://www.tornadoweb.org/en/stable/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https://www.youtube.com/watch?v=DwrYo_YU9wM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038A8-2439-4904-8BB0-5698EDA3B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814044"/>
            <a:ext cx="5666667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50E5-DD9D-4340-BB42-4CD84050B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20311"/>
            <a:ext cx="5138691" cy="35040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Hide the low-level socket/thread details</a:t>
            </a:r>
          </a:p>
          <a:p>
            <a:endParaRPr lang="en-US" dirty="0"/>
          </a:p>
          <a:p>
            <a:r>
              <a:rPr lang="en-US" dirty="0"/>
              <a:t>Some of the popular frameworks:</a:t>
            </a:r>
          </a:p>
          <a:p>
            <a:pPr lvl="1"/>
            <a:r>
              <a:rPr lang="en-US" dirty="0"/>
              <a:t>Django</a:t>
            </a:r>
          </a:p>
          <a:p>
            <a:pPr lvl="1"/>
            <a:r>
              <a:rPr lang="en-US" dirty="0" err="1"/>
              <a:t>TurboGears</a:t>
            </a:r>
            <a:endParaRPr lang="en-US" dirty="0"/>
          </a:p>
          <a:p>
            <a:pPr lvl="1"/>
            <a:r>
              <a:rPr lang="en-US" dirty="0"/>
              <a:t>web2py</a:t>
            </a:r>
          </a:p>
          <a:p>
            <a:pPr lvl="1"/>
            <a:r>
              <a:rPr lang="en-US" dirty="0"/>
              <a:t>Falcon</a:t>
            </a:r>
          </a:p>
          <a:p>
            <a:pPr lvl="1"/>
            <a:r>
              <a:rPr lang="en-US" dirty="0"/>
              <a:t>Flask</a:t>
            </a:r>
          </a:p>
          <a:p>
            <a:pPr lvl="1"/>
            <a:endParaRPr lang="en-US" dirty="0"/>
          </a:p>
          <a:p>
            <a:r>
              <a:rPr lang="en-US" dirty="0"/>
              <a:t>We will use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6AC97-EC3B-4C24-8E55-8A5765A74E55}"/>
              </a:ext>
            </a:extLst>
          </p:cNvPr>
          <p:cNvSpPr/>
          <p:nvPr/>
        </p:nvSpPr>
        <p:spPr>
          <a:xfrm>
            <a:off x="3733800" y="3486150"/>
            <a:ext cx="4953000" cy="1295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FB1BB-4F4A-4B37-AB31-4C59CA485A26}"/>
              </a:ext>
            </a:extLst>
          </p:cNvPr>
          <p:cNvSpPr txBox="1"/>
          <p:nvPr/>
        </p:nvSpPr>
        <p:spPr>
          <a:xfrm>
            <a:off x="3955680" y="346052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E671-8902-43F3-8948-07327522F049}"/>
              </a:ext>
            </a:extLst>
          </p:cNvPr>
          <p:cNvSpPr txBox="1"/>
          <p:nvPr/>
        </p:nvSpPr>
        <p:spPr>
          <a:xfrm>
            <a:off x="3733800" y="3772498"/>
            <a:ext cx="4953000" cy="10090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pip install tornado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python -c "import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tornado;print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tornado.version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)"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4.5.2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C68C0A-E81A-4FBD-B052-2EA4F95F121A}"/>
              </a:ext>
            </a:extLst>
          </p:cNvPr>
          <p:cNvGrpSpPr/>
          <p:nvPr/>
        </p:nvGrpSpPr>
        <p:grpSpPr>
          <a:xfrm>
            <a:off x="7717829" y="3540439"/>
            <a:ext cx="656590" cy="161894"/>
            <a:chOff x="7004050" y="2663326"/>
            <a:chExt cx="656590" cy="1618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B3156-D3F7-44F9-AF1B-09EDD5BC622D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7E48C5-6FD7-4C2F-A86C-5EEF8AEFF691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D97455F-7164-4C4D-9F30-240D09259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A2CD6D-CBAC-49FD-BE3D-83174B3CB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EFC8C-9A6B-4799-BE2E-A0C21C98EA7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DB92163-0F0E-4793-AD3D-D5EC0B34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08" y="352648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CAC0D3-4F30-4E48-A7E3-382E4A34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34" y="1010003"/>
            <a:ext cx="3079785" cy="15877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B3047-DF13-418E-8458-24AF3F14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Tornado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DB18-7C1F-4D03-B743-C5BAFA1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2C29D-054F-4B41-9352-88DCABBA9CA1}"/>
              </a:ext>
            </a:extLst>
          </p:cNvPr>
          <p:cNvSpPr/>
          <p:nvPr/>
        </p:nvSpPr>
        <p:spPr>
          <a:xfrm>
            <a:off x="228600" y="609330"/>
            <a:ext cx="4572000" cy="40446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 from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38287-E97B-4544-8B72-0996EC004235}"/>
              </a:ext>
            </a:extLst>
          </p:cNvPr>
          <p:cNvCxnSpPr>
            <a:cxnSpLocks/>
          </p:cNvCxnSpPr>
          <p:nvPr/>
        </p:nvCxnSpPr>
        <p:spPr>
          <a:xfrm flipH="1" flipV="1">
            <a:off x="1690007" y="1910443"/>
            <a:ext cx="11117" cy="12819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449C83D-B3F1-4774-9917-016DF5FE881C}"/>
              </a:ext>
            </a:extLst>
          </p:cNvPr>
          <p:cNvSpPr/>
          <p:nvPr/>
        </p:nvSpPr>
        <p:spPr>
          <a:xfrm>
            <a:off x="228600" y="1225284"/>
            <a:ext cx="3886200" cy="660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FC570-FB8A-4D0B-AB90-09567CA3CE20}"/>
              </a:ext>
            </a:extLst>
          </p:cNvPr>
          <p:cNvSpPr/>
          <p:nvPr/>
        </p:nvSpPr>
        <p:spPr>
          <a:xfrm>
            <a:off x="1278409" y="3192414"/>
            <a:ext cx="805249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35C27-0D8A-4E91-8621-DE2A8D4F6CA5}"/>
              </a:ext>
            </a:extLst>
          </p:cNvPr>
          <p:cNvSpPr txBox="1"/>
          <p:nvPr/>
        </p:nvSpPr>
        <p:spPr>
          <a:xfrm>
            <a:off x="2143066" y="288821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 of Tuples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06A69-69B2-44AD-A8C7-D9B70385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34" y="1994625"/>
            <a:ext cx="3074236" cy="15849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89C06-DBC3-4DE3-8085-D8875557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706" y="3261705"/>
            <a:ext cx="3066591" cy="158096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10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4819-FB5E-49F7-A17D-C537D10D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DBB0-D17A-4A86-9CD7-1A865E47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5D8F9-448A-4587-909D-83E4BFB041C0}"/>
              </a:ext>
            </a:extLst>
          </p:cNvPr>
          <p:cNvSpPr/>
          <p:nvPr/>
        </p:nvSpPr>
        <p:spPr>
          <a:xfrm>
            <a:off x="76200" y="895350"/>
            <a:ext cx="5486400" cy="284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The directory of this 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(__file__),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webroot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/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r"/(.*)"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tornado.web.StaticFileHandler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"path"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root}),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FBD65-D19C-40B6-A81D-9C03B22C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42950"/>
            <a:ext cx="3161343" cy="24384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F2CC-D682-4FB7-AD05-66171636B3F1}"/>
              </a:ext>
            </a:extLst>
          </p:cNvPr>
          <p:cNvCxnSpPr>
            <a:cxnSpLocks/>
          </p:cNvCxnSpPr>
          <p:nvPr/>
        </p:nvCxnSpPr>
        <p:spPr>
          <a:xfrm flipV="1">
            <a:off x="2922812" y="923278"/>
            <a:ext cx="3105126" cy="319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4738FA-F05A-4493-B7F0-17C4A07D7893}"/>
              </a:ext>
            </a:extLst>
          </p:cNvPr>
          <p:cNvSpPr/>
          <p:nvPr/>
        </p:nvSpPr>
        <p:spPr>
          <a:xfrm>
            <a:off x="6015361" y="1653587"/>
            <a:ext cx="17259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80B41-72E9-4E87-BC26-68871F68A8E7}"/>
              </a:ext>
            </a:extLst>
          </p:cNvPr>
          <p:cNvCxnSpPr>
            <a:cxnSpLocks/>
          </p:cNvCxnSpPr>
          <p:nvPr/>
        </p:nvCxnSpPr>
        <p:spPr>
          <a:xfrm flipV="1">
            <a:off x="5029200" y="1171854"/>
            <a:ext cx="1194047" cy="2302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98E5254-1465-4FB2-AA5E-54B8BEA4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60" y="3409949"/>
            <a:ext cx="3623883" cy="1318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3FC521-1DCE-4321-B281-4DEBB1B5154D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1402141"/>
            <a:ext cx="457200" cy="25478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 and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52694"/>
            <a:ext cx="7620000" cy="1219200"/>
          </a:xfrm>
        </p:spPr>
        <p:txBody>
          <a:bodyPr/>
          <a:lstStyle/>
          <a:p>
            <a:r>
              <a:rPr lang="en-US" dirty="0"/>
              <a:t>Traditional browsing sends GETs and POSTs (forms)</a:t>
            </a:r>
          </a:p>
          <a:p>
            <a:r>
              <a:rPr lang="en-US" dirty="0"/>
              <a:t>Other verbs are used in specialized applications (like REST)</a:t>
            </a:r>
          </a:p>
          <a:p>
            <a:r>
              <a:rPr lang="en-US" dirty="0"/>
              <a:t>You can code to handle one or more verbs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34B90-6797-48B9-9A64-59851DE5AB52}"/>
              </a:ext>
            </a:extLst>
          </p:cNvPr>
          <p:cNvSpPr/>
          <p:nvPr/>
        </p:nvSpPr>
        <p:spPr>
          <a:xfrm>
            <a:off x="609600" y="2217406"/>
            <a:ext cx="4572000" cy="21564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"DELETE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67C22-C35C-49D9-8820-DB74AA18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76550"/>
            <a:ext cx="3409524" cy="174285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0354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“Postman” is a Chrome application</a:t>
            </a:r>
          </a:p>
          <a:p>
            <a:r>
              <a:rPr lang="en-US" dirty="0"/>
              <a:t>Great for testing/debugging HTTP transactions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842F6-2CBF-41B4-A15F-53EE4471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6631"/>
            <a:ext cx="7035420" cy="30467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136D9D4B-BF1D-4B41-AC72-EAD2C084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1950"/>
            <a:ext cx="1233016" cy="12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2EEA3-859F-4595-9882-23CFCDEE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20" y="1929808"/>
            <a:ext cx="665016" cy="25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31C-94C4-4096-9595-54422953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5E16-9051-4484-8722-1E10F2E4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7300-0ABE-4A0F-9F99-D2D232EE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68761"/>
            <a:ext cx="3390476" cy="18571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FA499-F518-4AB5-8A13-FDF98700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94530"/>
            <a:ext cx="2200000" cy="4476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F2CED-CEE2-48AF-9162-D1174731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95574"/>
            <a:ext cx="4171429" cy="298095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046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EC84-DCC2-44F1-B69F-AC6D10BB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57151"/>
            <a:ext cx="4267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5D8E4-9F83-48DD-A692-77157AFD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95B94-9838-4F27-98DA-752771D98619}"/>
              </a:ext>
            </a:extLst>
          </p:cNvPr>
          <p:cNvSpPr/>
          <p:nvPr/>
        </p:nvSpPr>
        <p:spPr>
          <a:xfrm>
            <a:off x="304800" y="361951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498E-C0EB-4724-B1B3-1491335D0F10}"/>
              </a:ext>
            </a:extLst>
          </p:cNvPr>
          <p:cNvSpPr/>
          <p:nvPr/>
        </p:nvSpPr>
        <p:spPr>
          <a:xfrm>
            <a:off x="533400" y="2027694"/>
            <a:ext cx="8048348" cy="2677656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HTTPServerRequest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(protocol='http', host='localhost', method='GET',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='/my', version='HTTP/1.1',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remote_ip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='::1', headers={ 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Accept-Language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Accept-Encoding: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deflate,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Connection: keep-alive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Accept: text/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xhtml+xml,application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xml;q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=0.9,image/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webp,image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,*/*;q=0.8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User-Agent: Mozilla/5.0 (Windows NT 10.0; Win64; x64)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AppleWebKit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/537.36 (KHTML, like Gecko) Chrome/61.0.3163.100 Safari/537.36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Host: localhost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Upgrade-Insecure-Requests: 1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</p:txBody>
      </p:sp>
    </p:spTree>
    <p:extLst>
      <p:ext uri="{BB962C8B-B14F-4D97-AF65-F5344CB8AC3E}">
        <p14:creationId xmlns:p14="http://schemas.microsoft.com/office/powerpoint/2010/main" val="387345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12407</TotalTime>
  <Words>962</Words>
  <Application>Microsoft Office PowerPoint</Application>
  <PresentationFormat>On-screen Show (16:9)</PresentationFormat>
  <Paragraphs>206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Tornado</vt:lpstr>
      <vt:lpstr>See Also</vt:lpstr>
      <vt:lpstr>Python Web Frameworks</vt:lpstr>
      <vt:lpstr>Basic Tornado Server</vt:lpstr>
      <vt:lpstr>Static Content</vt:lpstr>
      <vt:lpstr>HTTP Verbs and Postman</vt:lpstr>
      <vt:lpstr>Postman</vt:lpstr>
      <vt:lpstr>Postman</vt:lpstr>
      <vt:lpstr>HTTP Headers</vt:lpstr>
      <vt:lpstr>HTTP Headers</vt:lpstr>
      <vt:lpstr>Content Type</vt:lpstr>
      <vt:lpstr>URL Decoding</vt:lpstr>
      <vt:lpstr>Query Parameters</vt:lpstr>
      <vt:lpstr>Missing Parameters</vt:lpstr>
      <vt:lpstr>Reading the Request Body</vt:lpstr>
      <vt:lpstr>Reading the Request Body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393</cp:revision>
  <cp:lastPrinted>2015-07-06T21:44:19Z</cp:lastPrinted>
  <dcterms:created xsi:type="dcterms:W3CDTF">2015-07-04T21:12:26Z</dcterms:created>
  <dcterms:modified xsi:type="dcterms:W3CDTF">2018-03-03T15:58:34Z</dcterms:modified>
</cp:coreProperties>
</file>